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22"/>
  </p:notesMasterIdLst>
  <p:sldIdLst>
    <p:sldId id="256" r:id="rId2"/>
    <p:sldId id="282" r:id="rId3"/>
    <p:sldId id="263" r:id="rId4"/>
    <p:sldId id="257" r:id="rId5"/>
    <p:sldId id="258" r:id="rId6"/>
    <p:sldId id="271" r:id="rId7"/>
    <p:sldId id="274" r:id="rId8"/>
    <p:sldId id="270" r:id="rId9"/>
    <p:sldId id="265" r:id="rId10"/>
    <p:sldId id="273" r:id="rId11"/>
    <p:sldId id="275" r:id="rId12"/>
    <p:sldId id="277" r:id="rId13"/>
    <p:sldId id="276" r:id="rId14"/>
    <p:sldId id="272" r:id="rId15"/>
    <p:sldId id="278" r:id="rId16"/>
    <p:sldId id="279" r:id="rId17"/>
    <p:sldId id="280" r:id="rId18"/>
    <p:sldId id="281" r:id="rId19"/>
    <p:sldId id="283"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0" d="100"/>
          <a:sy n="80" d="100"/>
        </p:scale>
        <p:origin x="154" y="48"/>
      </p:cViewPr>
      <p:guideLst>
        <p:guide orient="horz" pos="2160"/>
        <p:guide pos="2880"/>
      </p:guideLst>
    </p:cSldViewPr>
  </p:slideViewPr>
  <p:outlineViewPr>
    <p:cViewPr>
      <p:scale>
        <a:sx n="33" d="100"/>
        <a:sy n="33" d="100"/>
      </p:scale>
      <p:origin x="24" y="7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42358-C4E6-428E-8EB3-17E90F66BF23}" type="doc">
      <dgm:prSet loTypeId="urn:microsoft.com/office/officeart/2005/8/layout/hProcess9" loCatId="process" qsTypeId="urn:microsoft.com/office/officeart/2005/8/quickstyle/simple1" qsCatId="simple" csTypeId="urn:microsoft.com/office/officeart/2005/8/colors/accent1_2" csCatId="accent1" phldr="1"/>
      <dgm:spPr/>
    </dgm:pt>
    <dgm:pt modelId="{49CA98ED-1760-44DC-9C72-2176124ADF01}">
      <dgm:prSet phldrT="[Text]"/>
      <dgm:spPr/>
      <dgm:t>
        <a:bodyPr/>
        <a:lstStyle/>
        <a:p>
          <a:r>
            <a:rPr lang="en-US" dirty="0" smtClean="0"/>
            <a:t>Report a crime</a:t>
          </a:r>
          <a:endParaRPr lang="en-US" dirty="0"/>
        </a:p>
      </dgm:t>
    </dgm:pt>
    <dgm:pt modelId="{B5E55003-99DF-47E0-A791-13F33A9A5D94}" type="parTrans" cxnId="{AE3837CC-A198-4E31-8252-62767AA3A412}">
      <dgm:prSet/>
      <dgm:spPr/>
      <dgm:t>
        <a:bodyPr/>
        <a:lstStyle/>
        <a:p>
          <a:endParaRPr lang="en-US"/>
        </a:p>
      </dgm:t>
    </dgm:pt>
    <dgm:pt modelId="{B344B388-91D6-478E-AF60-EF18E07C199B}" type="sibTrans" cxnId="{AE3837CC-A198-4E31-8252-62767AA3A412}">
      <dgm:prSet/>
      <dgm:spPr/>
      <dgm:t>
        <a:bodyPr/>
        <a:lstStyle/>
        <a:p>
          <a:endParaRPr lang="en-US"/>
        </a:p>
      </dgm:t>
    </dgm:pt>
    <dgm:pt modelId="{DADABF5F-7145-4BCF-99D7-5C4B6A659CAB}">
      <dgm:prSet phldrT="[Text]"/>
      <dgm:spPr/>
      <dgm:t>
        <a:bodyPr/>
        <a:lstStyle/>
        <a:p>
          <a:r>
            <a:rPr lang="en-US" dirty="0" smtClean="0"/>
            <a:t>Collect data for cops</a:t>
          </a:r>
          <a:endParaRPr lang="en-US" dirty="0"/>
        </a:p>
      </dgm:t>
    </dgm:pt>
    <dgm:pt modelId="{D21AF196-8D88-4FF6-BD8E-071EE7383340}" type="parTrans" cxnId="{9B4B4896-4B86-4B25-BF73-2C7B6F5FF44B}">
      <dgm:prSet/>
      <dgm:spPr/>
      <dgm:t>
        <a:bodyPr/>
        <a:lstStyle/>
        <a:p>
          <a:endParaRPr lang="en-US"/>
        </a:p>
      </dgm:t>
    </dgm:pt>
    <dgm:pt modelId="{A7B5CF85-870A-4ED5-82B5-1B9548079F7C}" type="sibTrans" cxnId="{9B4B4896-4B86-4B25-BF73-2C7B6F5FF44B}">
      <dgm:prSet/>
      <dgm:spPr/>
      <dgm:t>
        <a:bodyPr/>
        <a:lstStyle/>
        <a:p>
          <a:endParaRPr lang="en-US"/>
        </a:p>
      </dgm:t>
    </dgm:pt>
    <dgm:pt modelId="{B44BA9AF-6C94-4C9C-8DA5-AD6260152A0C}">
      <dgm:prSet phldrT="[Text]"/>
      <dgm:spPr/>
      <dgm:t>
        <a:bodyPr/>
        <a:lstStyle/>
        <a:p>
          <a:r>
            <a:rPr lang="en-US" dirty="0" smtClean="0"/>
            <a:t>Stasi</a:t>
          </a:r>
          <a:endParaRPr lang="en-US" dirty="0"/>
        </a:p>
      </dgm:t>
    </dgm:pt>
    <dgm:pt modelId="{190F4C05-B512-4F03-AFED-F86C8C54C646}" type="parTrans" cxnId="{B9E36572-3ADA-4506-8203-E07CC4C88C9F}">
      <dgm:prSet/>
      <dgm:spPr/>
      <dgm:t>
        <a:bodyPr/>
        <a:lstStyle/>
        <a:p>
          <a:endParaRPr lang="en-US"/>
        </a:p>
      </dgm:t>
    </dgm:pt>
    <dgm:pt modelId="{07F5AA30-0B99-47AC-93C6-2BBB56F6381A}" type="sibTrans" cxnId="{B9E36572-3ADA-4506-8203-E07CC4C88C9F}">
      <dgm:prSet/>
      <dgm:spPr/>
      <dgm:t>
        <a:bodyPr/>
        <a:lstStyle/>
        <a:p>
          <a:endParaRPr lang="en-US"/>
        </a:p>
      </dgm:t>
    </dgm:pt>
    <dgm:pt modelId="{57E63E26-5B4E-4CE8-9A93-8746DB0660FD}">
      <dgm:prSet phldrT="[Text]"/>
      <dgm:spPr/>
      <dgm:t>
        <a:bodyPr/>
        <a:lstStyle/>
        <a:p>
          <a:r>
            <a:rPr lang="en-US" dirty="0" smtClean="0"/>
            <a:t>Quarter soldiers</a:t>
          </a:r>
          <a:endParaRPr lang="en-US" dirty="0"/>
        </a:p>
      </dgm:t>
    </dgm:pt>
    <dgm:pt modelId="{398B96AE-B6A8-4E1C-8B8E-78960A6939A8}" type="parTrans" cxnId="{C691365C-F7CF-499C-99A0-95763A1AFD8E}">
      <dgm:prSet/>
      <dgm:spPr/>
      <dgm:t>
        <a:bodyPr/>
        <a:lstStyle/>
        <a:p>
          <a:endParaRPr lang="en-US"/>
        </a:p>
      </dgm:t>
    </dgm:pt>
    <dgm:pt modelId="{B6831693-1F1E-4BD2-96AE-97C75F42C297}" type="sibTrans" cxnId="{C691365C-F7CF-499C-99A0-95763A1AFD8E}">
      <dgm:prSet/>
      <dgm:spPr/>
      <dgm:t>
        <a:bodyPr/>
        <a:lstStyle/>
        <a:p>
          <a:endParaRPr lang="en-US"/>
        </a:p>
      </dgm:t>
    </dgm:pt>
    <dgm:pt modelId="{C41EC6DC-A6DD-4F35-BBE3-494B997EF452}">
      <dgm:prSet phldrT="[Text]"/>
      <dgm:spPr/>
      <dgm:t>
        <a:bodyPr/>
        <a:lstStyle/>
        <a:p>
          <a:r>
            <a:rPr lang="en-US" dirty="0" smtClean="0"/>
            <a:t>Forced automated data collection</a:t>
          </a:r>
          <a:endParaRPr lang="en-US" dirty="0"/>
        </a:p>
      </dgm:t>
    </dgm:pt>
    <dgm:pt modelId="{6DFE62E8-5790-43DA-88E2-E857DD794BFD}" type="parTrans" cxnId="{23DC58C1-D030-4519-8E1C-7C5F536088C5}">
      <dgm:prSet/>
      <dgm:spPr/>
      <dgm:t>
        <a:bodyPr/>
        <a:lstStyle/>
        <a:p>
          <a:endParaRPr lang="en-US"/>
        </a:p>
      </dgm:t>
    </dgm:pt>
    <dgm:pt modelId="{39DFFBC3-9402-4D0E-A1CF-EE64DBEC196A}" type="sibTrans" cxnId="{23DC58C1-D030-4519-8E1C-7C5F536088C5}">
      <dgm:prSet/>
      <dgm:spPr/>
      <dgm:t>
        <a:bodyPr/>
        <a:lstStyle/>
        <a:p>
          <a:endParaRPr lang="en-US"/>
        </a:p>
      </dgm:t>
    </dgm:pt>
    <dgm:pt modelId="{F5B80FF8-F723-43F3-B400-AFAD3AEF3D53}" type="pres">
      <dgm:prSet presAssocID="{0E242358-C4E6-428E-8EB3-17E90F66BF23}" presName="CompostProcess" presStyleCnt="0">
        <dgm:presLayoutVars>
          <dgm:dir/>
          <dgm:resizeHandles val="exact"/>
        </dgm:presLayoutVars>
      </dgm:prSet>
      <dgm:spPr/>
    </dgm:pt>
    <dgm:pt modelId="{DF69B35A-BC8B-4B2D-B46B-542D19FDE38C}" type="pres">
      <dgm:prSet presAssocID="{0E242358-C4E6-428E-8EB3-17E90F66BF23}" presName="arrow" presStyleLbl="bgShp" presStyleIdx="0" presStyleCnt="1"/>
      <dgm:spPr/>
    </dgm:pt>
    <dgm:pt modelId="{FEDB07FA-4F66-45CC-89A2-2A5B3CF0A97F}" type="pres">
      <dgm:prSet presAssocID="{0E242358-C4E6-428E-8EB3-17E90F66BF23}" presName="linearProcess" presStyleCnt="0"/>
      <dgm:spPr/>
    </dgm:pt>
    <dgm:pt modelId="{4DCF268E-0C4F-4E8C-AB5A-7BDE577B8DE9}" type="pres">
      <dgm:prSet presAssocID="{49CA98ED-1760-44DC-9C72-2176124ADF01}" presName="textNode" presStyleLbl="node1" presStyleIdx="0" presStyleCnt="5">
        <dgm:presLayoutVars>
          <dgm:bulletEnabled val="1"/>
        </dgm:presLayoutVars>
      </dgm:prSet>
      <dgm:spPr/>
      <dgm:t>
        <a:bodyPr/>
        <a:lstStyle/>
        <a:p>
          <a:endParaRPr lang="en-US"/>
        </a:p>
      </dgm:t>
    </dgm:pt>
    <dgm:pt modelId="{FDF0483E-ADC8-4149-8B56-058EBA55E8B6}" type="pres">
      <dgm:prSet presAssocID="{B344B388-91D6-478E-AF60-EF18E07C199B}" presName="sibTrans" presStyleCnt="0"/>
      <dgm:spPr/>
    </dgm:pt>
    <dgm:pt modelId="{97C34E06-83A6-43BF-B9D0-94E759D6B04D}" type="pres">
      <dgm:prSet presAssocID="{DADABF5F-7145-4BCF-99D7-5C4B6A659CAB}" presName="textNode" presStyleLbl="node1" presStyleIdx="1" presStyleCnt="5">
        <dgm:presLayoutVars>
          <dgm:bulletEnabled val="1"/>
        </dgm:presLayoutVars>
      </dgm:prSet>
      <dgm:spPr/>
      <dgm:t>
        <a:bodyPr/>
        <a:lstStyle/>
        <a:p>
          <a:endParaRPr lang="en-US"/>
        </a:p>
      </dgm:t>
    </dgm:pt>
    <dgm:pt modelId="{51353153-BD72-4FEB-903E-FB3C21B00D0A}" type="pres">
      <dgm:prSet presAssocID="{A7B5CF85-870A-4ED5-82B5-1B9548079F7C}" presName="sibTrans" presStyleCnt="0"/>
      <dgm:spPr/>
    </dgm:pt>
    <dgm:pt modelId="{2549C761-1CBA-4842-8A75-723ECDE2A2A4}" type="pres">
      <dgm:prSet presAssocID="{C41EC6DC-A6DD-4F35-BBE3-494B997EF452}" presName="textNode" presStyleLbl="node1" presStyleIdx="2" presStyleCnt="5">
        <dgm:presLayoutVars>
          <dgm:bulletEnabled val="1"/>
        </dgm:presLayoutVars>
      </dgm:prSet>
      <dgm:spPr/>
      <dgm:t>
        <a:bodyPr/>
        <a:lstStyle/>
        <a:p>
          <a:endParaRPr lang="en-US"/>
        </a:p>
      </dgm:t>
    </dgm:pt>
    <dgm:pt modelId="{2EE1EF69-E48B-43EB-BA2D-91FE4CA90547}" type="pres">
      <dgm:prSet presAssocID="{39DFFBC3-9402-4D0E-A1CF-EE64DBEC196A}" presName="sibTrans" presStyleCnt="0"/>
      <dgm:spPr/>
    </dgm:pt>
    <dgm:pt modelId="{F8FA0E06-6302-4DC9-B68C-63D75C4DB998}" type="pres">
      <dgm:prSet presAssocID="{57E63E26-5B4E-4CE8-9A93-8746DB0660FD}" presName="textNode" presStyleLbl="node1" presStyleIdx="3" presStyleCnt="5">
        <dgm:presLayoutVars>
          <dgm:bulletEnabled val="1"/>
        </dgm:presLayoutVars>
      </dgm:prSet>
      <dgm:spPr/>
      <dgm:t>
        <a:bodyPr/>
        <a:lstStyle/>
        <a:p>
          <a:endParaRPr lang="en-US"/>
        </a:p>
      </dgm:t>
    </dgm:pt>
    <dgm:pt modelId="{1063F0D2-6726-47ED-AC68-2564DB0C40C9}" type="pres">
      <dgm:prSet presAssocID="{B6831693-1F1E-4BD2-96AE-97C75F42C297}" presName="sibTrans" presStyleCnt="0"/>
      <dgm:spPr/>
    </dgm:pt>
    <dgm:pt modelId="{6853B0D5-957C-4FA9-ADA2-0C52881BEB9C}" type="pres">
      <dgm:prSet presAssocID="{B44BA9AF-6C94-4C9C-8DA5-AD6260152A0C}" presName="textNode" presStyleLbl="node1" presStyleIdx="4" presStyleCnt="5">
        <dgm:presLayoutVars>
          <dgm:bulletEnabled val="1"/>
        </dgm:presLayoutVars>
      </dgm:prSet>
      <dgm:spPr/>
      <dgm:t>
        <a:bodyPr/>
        <a:lstStyle/>
        <a:p>
          <a:endParaRPr lang="en-US"/>
        </a:p>
      </dgm:t>
    </dgm:pt>
  </dgm:ptLst>
  <dgm:cxnLst>
    <dgm:cxn modelId="{116DD906-55AB-4C81-80DA-EFE00E4D33A8}" type="presOf" srcId="{B44BA9AF-6C94-4C9C-8DA5-AD6260152A0C}" destId="{6853B0D5-957C-4FA9-ADA2-0C52881BEB9C}" srcOrd="0" destOrd="0" presId="urn:microsoft.com/office/officeart/2005/8/layout/hProcess9"/>
    <dgm:cxn modelId="{AE3837CC-A198-4E31-8252-62767AA3A412}" srcId="{0E242358-C4E6-428E-8EB3-17E90F66BF23}" destId="{49CA98ED-1760-44DC-9C72-2176124ADF01}" srcOrd="0" destOrd="0" parTransId="{B5E55003-99DF-47E0-A791-13F33A9A5D94}" sibTransId="{B344B388-91D6-478E-AF60-EF18E07C199B}"/>
    <dgm:cxn modelId="{BB1AD81A-4243-463A-9C55-2D0A501639B3}" type="presOf" srcId="{57E63E26-5B4E-4CE8-9A93-8746DB0660FD}" destId="{F8FA0E06-6302-4DC9-B68C-63D75C4DB998}" srcOrd="0" destOrd="0" presId="urn:microsoft.com/office/officeart/2005/8/layout/hProcess9"/>
    <dgm:cxn modelId="{9B4B4896-4B86-4B25-BF73-2C7B6F5FF44B}" srcId="{0E242358-C4E6-428E-8EB3-17E90F66BF23}" destId="{DADABF5F-7145-4BCF-99D7-5C4B6A659CAB}" srcOrd="1" destOrd="0" parTransId="{D21AF196-8D88-4FF6-BD8E-071EE7383340}" sibTransId="{A7B5CF85-870A-4ED5-82B5-1B9548079F7C}"/>
    <dgm:cxn modelId="{C691365C-F7CF-499C-99A0-95763A1AFD8E}" srcId="{0E242358-C4E6-428E-8EB3-17E90F66BF23}" destId="{57E63E26-5B4E-4CE8-9A93-8746DB0660FD}" srcOrd="3" destOrd="0" parTransId="{398B96AE-B6A8-4E1C-8B8E-78960A6939A8}" sibTransId="{B6831693-1F1E-4BD2-96AE-97C75F42C297}"/>
    <dgm:cxn modelId="{23DC58C1-D030-4519-8E1C-7C5F536088C5}" srcId="{0E242358-C4E6-428E-8EB3-17E90F66BF23}" destId="{C41EC6DC-A6DD-4F35-BBE3-494B997EF452}" srcOrd="2" destOrd="0" parTransId="{6DFE62E8-5790-43DA-88E2-E857DD794BFD}" sibTransId="{39DFFBC3-9402-4D0E-A1CF-EE64DBEC196A}"/>
    <dgm:cxn modelId="{87AAAE4C-FFDB-417D-8D5B-8FFD7ABCF0E8}" type="presOf" srcId="{DADABF5F-7145-4BCF-99D7-5C4B6A659CAB}" destId="{97C34E06-83A6-43BF-B9D0-94E759D6B04D}" srcOrd="0" destOrd="0" presId="urn:microsoft.com/office/officeart/2005/8/layout/hProcess9"/>
    <dgm:cxn modelId="{B9E36572-3ADA-4506-8203-E07CC4C88C9F}" srcId="{0E242358-C4E6-428E-8EB3-17E90F66BF23}" destId="{B44BA9AF-6C94-4C9C-8DA5-AD6260152A0C}" srcOrd="4" destOrd="0" parTransId="{190F4C05-B512-4F03-AFED-F86C8C54C646}" sibTransId="{07F5AA30-0B99-47AC-93C6-2BBB56F6381A}"/>
    <dgm:cxn modelId="{90D8C6CC-6A9E-4BC8-BD13-795EED688166}" type="presOf" srcId="{0E242358-C4E6-428E-8EB3-17E90F66BF23}" destId="{F5B80FF8-F723-43F3-B400-AFAD3AEF3D53}" srcOrd="0" destOrd="0" presId="urn:microsoft.com/office/officeart/2005/8/layout/hProcess9"/>
    <dgm:cxn modelId="{C3572B5C-BDA1-416D-9DBD-7AA3DDB2CCBC}" type="presOf" srcId="{49CA98ED-1760-44DC-9C72-2176124ADF01}" destId="{4DCF268E-0C4F-4E8C-AB5A-7BDE577B8DE9}" srcOrd="0" destOrd="0" presId="urn:microsoft.com/office/officeart/2005/8/layout/hProcess9"/>
    <dgm:cxn modelId="{5274894D-7DE7-4F05-ADDA-C38846497B0B}" type="presOf" srcId="{C41EC6DC-A6DD-4F35-BBE3-494B997EF452}" destId="{2549C761-1CBA-4842-8A75-723ECDE2A2A4}" srcOrd="0" destOrd="0" presId="urn:microsoft.com/office/officeart/2005/8/layout/hProcess9"/>
    <dgm:cxn modelId="{364CF95A-6F58-449A-A710-EC5948A6EFCB}" type="presParOf" srcId="{F5B80FF8-F723-43F3-B400-AFAD3AEF3D53}" destId="{DF69B35A-BC8B-4B2D-B46B-542D19FDE38C}" srcOrd="0" destOrd="0" presId="urn:microsoft.com/office/officeart/2005/8/layout/hProcess9"/>
    <dgm:cxn modelId="{5D2B6FD6-191A-4BFD-95DE-AE5ED624B07B}" type="presParOf" srcId="{F5B80FF8-F723-43F3-B400-AFAD3AEF3D53}" destId="{FEDB07FA-4F66-45CC-89A2-2A5B3CF0A97F}" srcOrd="1" destOrd="0" presId="urn:microsoft.com/office/officeart/2005/8/layout/hProcess9"/>
    <dgm:cxn modelId="{C3921F41-07B3-4BE6-BEBA-0A2E8FE71253}" type="presParOf" srcId="{FEDB07FA-4F66-45CC-89A2-2A5B3CF0A97F}" destId="{4DCF268E-0C4F-4E8C-AB5A-7BDE577B8DE9}" srcOrd="0" destOrd="0" presId="urn:microsoft.com/office/officeart/2005/8/layout/hProcess9"/>
    <dgm:cxn modelId="{A1D239D4-9AB1-4639-889C-10C992288C17}" type="presParOf" srcId="{FEDB07FA-4F66-45CC-89A2-2A5B3CF0A97F}" destId="{FDF0483E-ADC8-4149-8B56-058EBA55E8B6}" srcOrd="1" destOrd="0" presId="urn:microsoft.com/office/officeart/2005/8/layout/hProcess9"/>
    <dgm:cxn modelId="{FF36BB05-F775-45D1-B59D-C47E62AB7638}" type="presParOf" srcId="{FEDB07FA-4F66-45CC-89A2-2A5B3CF0A97F}" destId="{97C34E06-83A6-43BF-B9D0-94E759D6B04D}" srcOrd="2" destOrd="0" presId="urn:microsoft.com/office/officeart/2005/8/layout/hProcess9"/>
    <dgm:cxn modelId="{7D09E588-70C4-4485-A707-C74104CE44E2}" type="presParOf" srcId="{FEDB07FA-4F66-45CC-89A2-2A5B3CF0A97F}" destId="{51353153-BD72-4FEB-903E-FB3C21B00D0A}" srcOrd="3" destOrd="0" presId="urn:microsoft.com/office/officeart/2005/8/layout/hProcess9"/>
    <dgm:cxn modelId="{8345CF06-217C-4E53-B87C-3CA1A7D283F5}" type="presParOf" srcId="{FEDB07FA-4F66-45CC-89A2-2A5B3CF0A97F}" destId="{2549C761-1CBA-4842-8A75-723ECDE2A2A4}" srcOrd="4" destOrd="0" presId="urn:microsoft.com/office/officeart/2005/8/layout/hProcess9"/>
    <dgm:cxn modelId="{0B8519B3-3FA5-4D28-8F9A-2CE23C52C2E6}" type="presParOf" srcId="{FEDB07FA-4F66-45CC-89A2-2A5B3CF0A97F}" destId="{2EE1EF69-E48B-43EB-BA2D-91FE4CA90547}" srcOrd="5" destOrd="0" presId="urn:microsoft.com/office/officeart/2005/8/layout/hProcess9"/>
    <dgm:cxn modelId="{DE1B1C96-9F92-489F-A6D2-ABFC166FED1C}" type="presParOf" srcId="{FEDB07FA-4F66-45CC-89A2-2A5B3CF0A97F}" destId="{F8FA0E06-6302-4DC9-B68C-63D75C4DB998}" srcOrd="6" destOrd="0" presId="urn:microsoft.com/office/officeart/2005/8/layout/hProcess9"/>
    <dgm:cxn modelId="{7D3525E5-0106-4638-BC80-A9BE20F69F55}" type="presParOf" srcId="{FEDB07FA-4F66-45CC-89A2-2A5B3CF0A97F}" destId="{1063F0D2-6726-47ED-AC68-2564DB0C40C9}" srcOrd="7" destOrd="0" presId="urn:microsoft.com/office/officeart/2005/8/layout/hProcess9"/>
    <dgm:cxn modelId="{AD5AAE37-B583-4E88-8E79-2DDFB73BDEBA}" type="presParOf" srcId="{FEDB07FA-4F66-45CC-89A2-2A5B3CF0A97F}" destId="{6853B0D5-957C-4FA9-ADA2-0C52881BEB9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81685-FE6D-4950-8B0F-94B0DFC63E6D}" type="datetimeFigureOut">
              <a:rPr lang="en-US" smtClean="0"/>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DEA41-2C64-4B3A-A5FE-9DBD4EEA23F2}" type="slidenum">
              <a:rPr lang="en-US" smtClean="0"/>
              <a:t>‹#›</a:t>
            </a:fld>
            <a:endParaRPr lang="en-US"/>
          </a:p>
        </p:txBody>
      </p:sp>
    </p:spTree>
    <p:extLst>
      <p:ext uri="{BB962C8B-B14F-4D97-AF65-F5344CB8AC3E}">
        <p14:creationId xmlns:p14="http://schemas.microsoft.com/office/powerpoint/2010/main" val="215912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DEA41-2C64-4B3A-A5FE-9DBD4EEA23F2}" type="slidenum">
              <a:rPr lang="en-US" smtClean="0"/>
              <a:t>9</a:t>
            </a:fld>
            <a:endParaRPr lang="en-US"/>
          </a:p>
        </p:txBody>
      </p:sp>
    </p:spTree>
    <p:extLst>
      <p:ext uri="{BB962C8B-B14F-4D97-AF65-F5344CB8AC3E}">
        <p14:creationId xmlns:p14="http://schemas.microsoft.com/office/powerpoint/2010/main" val="422507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DEA41-2C64-4B3A-A5FE-9DBD4EEA23F2}" type="slidenum">
              <a:rPr lang="en-US" smtClean="0"/>
              <a:t>13</a:t>
            </a:fld>
            <a:endParaRPr lang="en-US"/>
          </a:p>
        </p:txBody>
      </p:sp>
    </p:spTree>
    <p:extLst>
      <p:ext uri="{BB962C8B-B14F-4D97-AF65-F5344CB8AC3E}">
        <p14:creationId xmlns:p14="http://schemas.microsoft.com/office/powerpoint/2010/main" val="229499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DEA41-2C64-4B3A-A5FE-9DBD4EEA23F2}" type="slidenum">
              <a:rPr lang="en-US" smtClean="0"/>
              <a:t>14</a:t>
            </a:fld>
            <a:endParaRPr lang="en-US"/>
          </a:p>
        </p:txBody>
      </p:sp>
    </p:spTree>
    <p:extLst>
      <p:ext uri="{BB962C8B-B14F-4D97-AF65-F5344CB8AC3E}">
        <p14:creationId xmlns:p14="http://schemas.microsoft.com/office/powerpoint/2010/main" val="45728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DEA41-2C64-4B3A-A5FE-9DBD4EEA23F2}" type="slidenum">
              <a:rPr lang="en-US" smtClean="0"/>
              <a:t>16</a:t>
            </a:fld>
            <a:endParaRPr lang="en-US"/>
          </a:p>
        </p:txBody>
      </p:sp>
    </p:spTree>
    <p:extLst>
      <p:ext uri="{BB962C8B-B14F-4D97-AF65-F5344CB8AC3E}">
        <p14:creationId xmlns:p14="http://schemas.microsoft.com/office/powerpoint/2010/main" val="230159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DEA41-2C64-4B3A-A5FE-9DBD4EEA23F2}" type="slidenum">
              <a:rPr lang="en-US" smtClean="0"/>
              <a:t>17</a:t>
            </a:fld>
            <a:endParaRPr lang="en-US"/>
          </a:p>
        </p:txBody>
      </p:sp>
    </p:spTree>
    <p:extLst>
      <p:ext uri="{BB962C8B-B14F-4D97-AF65-F5344CB8AC3E}">
        <p14:creationId xmlns:p14="http://schemas.microsoft.com/office/powerpoint/2010/main" val="142818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DEA41-2C64-4B3A-A5FE-9DBD4EEA23F2}" type="slidenum">
              <a:rPr lang="en-US" smtClean="0"/>
              <a:t>18</a:t>
            </a:fld>
            <a:endParaRPr lang="en-US"/>
          </a:p>
        </p:txBody>
      </p:sp>
    </p:spTree>
    <p:extLst>
      <p:ext uri="{BB962C8B-B14F-4D97-AF65-F5344CB8AC3E}">
        <p14:creationId xmlns:p14="http://schemas.microsoft.com/office/powerpoint/2010/main" val="295993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3463A-4905-4ABD-B0CF-29119F320214}"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256993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3463A-4905-4ABD-B0CF-29119F320214}"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335147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3463A-4905-4ABD-B0CF-29119F320214}"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144012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3463A-4905-4ABD-B0CF-29119F320214}"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225138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3463A-4905-4ABD-B0CF-29119F320214}"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363651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3463A-4905-4ABD-B0CF-29119F320214}"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406278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3463A-4905-4ABD-B0CF-29119F320214}"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38298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3463A-4905-4ABD-B0CF-29119F320214}"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308467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463A-4905-4ABD-B0CF-29119F320214}"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394982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3463A-4905-4ABD-B0CF-29119F320214}"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225499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3463A-4905-4ABD-B0CF-29119F320214}"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9740-CDAE-4E88-9128-C551CE964046}" type="slidenum">
              <a:rPr lang="en-US" smtClean="0"/>
              <a:t>‹#›</a:t>
            </a:fld>
            <a:endParaRPr lang="en-US"/>
          </a:p>
        </p:txBody>
      </p:sp>
    </p:spTree>
    <p:extLst>
      <p:ext uri="{BB962C8B-B14F-4D97-AF65-F5344CB8AC3E}">
        <p14:creationId xmlns:p14="http://schemas.microsoft.com/office/powerpoint/2010/main" val="235861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3463A-4905-4ABD-B0CF-29119F320214}" type="datetimeFigureOut">
              <a:rPr lang="en-US" smtClean="0"/>
              <a:t>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8F9740-CDAE-4E88-9128-C551CE964046}" type="slidenum">
              <a:rPr lang="en-US" smtClean="0"/>
              <a:t>‹#›</a:t>
            </a:fld>
            <a:endParaRPr lang="en-US"/>
          </a:p>
        </p:txBody>
      </p:sp>
    </p:spTree>
    <p:extLst>
      <p:ext uri="{BB962C8B-B14F-4D97-AF65-F5344CB8AC3E}">
        <p14:creationId xmlns:p14="http://schemas.microsoft.com/office/powerpoint/2010/main" val="379297743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motherjones.com/politics/2013/06/google-microsoft-twitter-facebook-user-data-fisa-charts" TargetMode="External"/><Relationship Id="rId4" Type="http://schemas.openxmlformats.org/officeDocument/2006/relationships/hyperlink" Target="http://www.npr.org/blogs/thetwo-way/2013/06/11/190723995/google-asks-permission-to-publish-info-about-fisa-reques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Computer_and_network_surveill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bsnews.com/news/fbi-director-surveillance-programs-might-have-prevented-9-11/" TargetMode="External"/><Relationship Id="rId2" Type="http://schemas.openxmlformats.org/officeDocument/2006/relationships/hyperlink" Target="http://www.cnn.com/2013/12/30/opinion/bergen-nsa-surveillance-september-11/" TargetMode="External"/><Relationship Id="rId1" Type="http://schemas.openxmlformats.org/officeDocument/2006/relationships/slideLayout" Target="../slideLayouts/slideLayout2.xml"/><Relationship Id="rId4" Type="http://schemas.openxmlformats.org/officeDocument/2006/relationships/hyperlink" Target="http://www.washingtonpost.com/politics/as-cyberthreats-mount-hackers-conviction-fuels-critics-claims-of-government-overreach/2013/04/29/d9430e3c-a1f4-11e2-9c03-6952ff305f35_story.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uffingtonpost.com/2014/03/20/illinois-eavesdropping-law_n_5003308.html" TargetMode="External"/><Relationship Id="rId2" Type="http://schemas.openxmlformats.org/officeDocument/2006/relationships/hyperlink" Target="http://www.constitution.org/fed/federa51.htm" TargetMode="External"/><Relationship Id="rId1" Type="http://schemas.openxmlformats.org/officeDocument/2006/relationships/slideLayout" Target="../slideLayouts/slideLayout2.xml"/><Relationship Id="rId4" Type="http://schemas.openxmlformats.org/officeDocument/2006/relationships/hyperlink" Target="http://www.bostonglobe.com/metro/2013/11/18/gps-now-monitor-bpd/Vc6qOHTlvehT2YzYWIQkiP/story.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nolo.com/legal-encyclopedia/search-warrant-basics-2974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Surveillance</a:t>
            </a:r>
            <a:endParaRPr lang="en-US" dirty="0"/>
          </a:p>
        </p:txBody>
      </p:sp>
      <p:sp>
        <p:nvSpPr>
          <p:cNvPr id="3" name="Subtitle 2"/>
          <p:cNvSpPr>
            <a:spLocks noGrp="1"/>
          </p:cNvSpPr>
          <p:nvPr>
            <p:ph type="subTitle" idx="1"/>
          </p:nvPr>
        </p:nvSpPr>
        <p:spPr/>
        <p:txBody>
          <a:bodyPr/>
          <a:lstStyle/>
          <a:p>
            <a:r>
              <a:rPr lang="en-US" dirty="0" smtClean="0"/>
              <a:t>George Corser</a:t>
            </a:r>
          </a:p>
          <a:p>
            <a:r>
              <a:rPr lang="en-US" dirty="0" smtClean="0"/>
              <a:t>February 5,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8875" y="0"/>
            <a:ext cx="6715125" cy="7115175"/>
          </a:xfrm>
          <a:prstGeom prst="rect">
            <a:avLst/>
          </a:prstGeom>
        </p:spPr>
      </p:pic>
      <p:sp>
        <p:nvSpPr>
          <p:cNvPr id="4" name="Rectangle 3"/>
          <p:cNvSpPr/>
          <p:nvPr/>
        </p:nvSpPr>
        <p:spPr>
          <a:xfrm>
            <a:off x="152400" y="1173540"/>
            <a:ext cx="2209800" cy="1569660"/>
          </a:xfrm>
          <a:prstGeom prst="rect">
            <a:avLst/>
          </a:prstGeom>
        </p:spPr>
        <p:txBody>
          <a:bodyPr wrap="square">
            <a:spAutoFit/>
          </a:bodyPr>
          <a:lstStyle/>
          <a:p>
            <a:r>
              <a:rPr lang="en-US" sz="3200" dirty="0"/>
              <a:t>Metadata and Gmail</a:t>
            </a:r>
          </a:p>
        </p:txBody>
      </p:sp>
    </p:spTree>
    <p:extLst>
      <p:ext uri="{BB962C8B-B14F-4D97-AF65-F5344CB8AC3E}">
        <p14:creationId xmlns:p14="http://schemas.microsoft.com/office/powerpoint/2010/main" val="313885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9050" y="0"/>
            <a:ext cx="5314950" cy="6858000"/>
          </a:xfrm>
          <a:prstGeom prst="rect">
            <a:avLst/>
          </a:prstGeom>
        </p:spPr>
      </p:pic>
      <p:sp>
        <p:nvSpPr>
          <p:cNvPr id="3" name="Line Callout 1 2"/>
          <p:cNvSpPr/>
          <p:nvPr/>
        </p:nvSpPr>
        <p:spPr>
          <a:xfrm>
            <a:off x="1066800" y="2209800"/>
            <a:ext cx="1828800" cy="1371600"/>
          </a:xfrm>
          <a:prstGeom prst="borderCallout1">
            <a:avLst>
              <a:gd name="adj1" fmla="val 23611"/>
              <a:gd name="adj2" fmla="val 105729"/>
              <a:gd name="adj3" fmla="val 131944"/>
              <a:gd name="adj4" fmla="val 267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Obama administration does not want NSA to control the data</a:t>
            </a:r>
            <a:endParaRPr lang="en-US" sz="1200" dirty="0"/>
          </a:p>
        </p:txBody>
      </p:sp>
      <p:sp>
        <p:nvSpPr>
          <p:cNvPr id="4" name="Line Callout 1 3"/>
          <p:cNvSpPr/>
          <p:nvPr/>
        </p:nvSpPr>
        <p:spPr>
          <a:xfrm>
            <a:off x="1143000" y="5029200"/>
            <a:ext cx="1828800" cy="1371600"/>
          </a:xfrm>
          <a:prstGeom prst="borderCallout1">
            <a:avLst>
              <a:gd name="adj1" fmla="val 23611"/>
              <a:gd name="adj2" fmla="val 105729"/>
              <a:gd name="adj3" fmla="val 1388"/>
              <a:gd name="adj4" fmla="val 255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Two options have been forwarded, a third party or </a:t>
            </a:r>
            <a:r>
              <a:rPr lang="en-US" sz="1200" dirty="0" err="1" smtClean="0"/>
              <a:t>Telcos</a:t>
            </a:r>
            <a:r>
              <a:rPr lang="en-US" sz="1200" dirty="0" smtClean="0"/>
              <a:t> (may need FISA authorization)</a:t>
            </a:r>
            <a:endParaRPr lang="en-US" sz="1200" dirty="0"/>
          </a:p>
        </p:txBody>
      </p:sp>
      <p:sp>
        <p:nvSpPr>
          <p:cNvPr id="5" name="Title 1"/>
          <p:cNvSpPr txBox="1">
            <a:spLocks/>
          </p:cNvSpPr>
          <p:nvPr/>
        </p:nvSpPr>
        <p:spPr>
          <a:xfrm>
            <a:off x="628650" y="365126"/>
            <a:ext cx="3486150" cy="169227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Storage of Surveillance Data</a:t>
            </a:r>
          </a:p>
        </p:txBody>
      </p:sp>
    </p:spTree>
    <p:extLst>
      <p:ext uri="{BB962C8B-B14F-4D97-AF65-F5344CB8AC3E}">
        <p14:creationId xmlns:p14="http://schemas.microsoft.com/office/powerpoint/2010/main" val="309970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FISA and EO 12333</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Foreign Intelligence Surveillance Act of 1978 </a:t>
            </a:r>
            <a:r>
              <a:rPr lang="en-US" dirty="0" smtClean="0"/>
              <a:t>is a United States federal law which prescribes procedures for the physical and electronic surveillance and collection of "foreign intelligence information" between "foreign powers" and "agents of foreign powers" (which may include American citizens and permanent residents suspected of espionage or terrorism).</a:t>
            </a:r>
          </a:p>
          <a:p>
            <a:r>
              <a:rPr lang="en-US" b="1" dirty="0" smtClean="0"/>
              <a:t>Executive Order 12333 </a:t>
            </a:r>
            <a:r>
              <a:rPr lang="en-US" dirty="0" smtClean="0"/>
              <a:t>has been regarded by the American intelligence community as a fundamental document authorizing the expansion of data collection activities. NSA used it as legal authorization for its secret systematic collection of unencrypted information flowing through the data centers of internet communications giants </a:t>
            </a:r>
            <a:r>
              <a:rPr lang="en-US" b="1" dirty="0" smtClean="0"/>
              <a:t>Google</a:t>
            </a:r>
            <a:r>
              <a:rPr lang="en-US" dirty="0" smtClean="0"/>
              <a:t> and </a:t>
            </a:r>
            <a:r>
              <a:rPr lang="en-US" b="1" dirty="0" smtClean="0"/>
              <a:t>Yahoo</a:t>
            </a:r>
            <a:r>
              <a:rPr lang="en-US" dirty="0" smtClean="0"/>
              <a:t>.</a:t>
            </a:r>
          </a:p>
        </p:txBody>
      </p:sp>
    </p:spTree>
    <p:extLst>
      <p:ext uri="{BB962C8B-B14F-4D97-AF65-F5344CB8AC3E}">
        <p14:creationId xmlns:p14="http://schemas.microsoft.com/office/powerpoint/2010/main" val="996717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591139"/>
          </a:xfrm>
          <a:prstGeom prst="rect">
            <a:avLst/>
          </a:prstGeom>
        </p:spPr>
      </p:pic>
      <p:sp>
        <p:nvSpPr>
          <p:cNvPr id="3" name="Rectangle 2"/>
          <p:cNvSpPr/>
          <p:nvPr/>
        </p:nvSpPr>
        <p:spPr>
          <a:xfrm>
            <a:off x="0" y="6581001"/>
            <a:ext cx="9144000" cy="276999"/>
          </a:xfrm>
          <a:prstGeom prst="rect">
            <a:avLst/>
          </a:prstGeom>
        </p:spPr>
        <p:txBody>
          <a:bodyPr wrap="square">
            <a:spAutoFit/>
          </a:bodyPr>
          <a:lstStyle/>
          <a:p>
            <a:pPr algn="ctr"/>
            <a:r>
              <a:rPr lang="en-US" sz="1200" dirty="0"/>
              <a:t>Source: http://webpolicy.org/2014/12/03/eo-12333-on-american-soil/</a:t>
            </a:r>
          </a:p>
        </p:txBody>
      </p:sp>
    </p:spTree>
    <p:extLst>
      <p:ext uri="{BB962C8B-B14F-4D97-AF65-F5344CB8AC3E}">
        <p14:creationId xmlns:p14="http://schemas.microsoft.com/office/powerpoint/2010/main" val="2180022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FISA Court?</a:t>
            </a:r>
            <a:endParaRPr lang="en-US" dirty="0"/>
          </a:p>
        </p:txBody>
      </p:sp>
      <p:sp>
        <p:nvSpPr>
          <p:cNvPr id="3" name="Content Placeholder 2"/>
          <p:cNvSpPr>
            <a:spLocks noGrp="1"/>
          </p:cNvSpPr>
          <p:nvPr>
            <p:ph idx="1"/>
          </p:nvPr>
        </p:nvSpPr>
        <p:spPr/>
        <p:txBody>
          <a:bodyPr/>
          <a:lstStyle/>
          <a:p>
            <a:r>
              <a:rPr lang="en-US" dirty="0" smtClean="0"/>
              <a:t>The court is housed in a room in a windowless and secure area of the U.S. District Court on Constitution Avenue. Government sources say it's a courtroom with a judge's bench, tables for lawyers, and support staff. Officials won't divulge its exact location in the building.</a:t>
            </a:r>
          </a:p>
          <a:p>
            <a:r>
              <a:rPr lang="en-US" dirty="0" smtClean="0"/>
              <a:t>The court is made up of 11 judges who sit for seven-year terms. All are federal district judges who agree to take on the additional duties on a rotating basis. They are appointed by Chief Justice John Roberts, without any supplemental confirmation from the other two branches of government. </a:t>
            </a:r>
            <a:r>
              <a:rPr lang="en-US" b="1" dirty="0" smtClean="0"/>
              <a:t>Roberts has named every member of the current court, as well as a separate three-judge panel to hear appeals known as the Court of Review</a:t>
            </a:r>
            <a:r>
              <a:rPr lang="en-US" dirty="0" smtClean="0"/>
              <a:t>.</a:t>
            </a:r>
          </a:p>
        </p:txBody>
      </p:sp>
      <p:sp>
        <p:nvSpPr>
          <p:cNvPr id="4" name="Rectangle 3"/>
          <p:cNvSpPr/>
          <p:nvPr/>
        </p:nvSpPr>
        <p:spPr>
          <a:xfrm>
            <a:off x="914400" y="6477000"/>
            <a:ext cx="8229600" cy="369332"/>
          </a:xfrm>
          <a:prstGeom prst="rect">
            <a:avLst/>
          </a:prstGeom>
        </p:spPr>
        <p:txBody>
          <a:bodyPr wrap="square">
            <a:spAutoFit/>
          </a:bodyPr>
          <a:lstStyle/>
          <a:p>
            <a:r>
              <a:rPr lang="en-US" dirty="0"/>
              <a:t>Source: http://www.cnn.com/2014/01/17/politics/surveillance-court/</a:t>
            </a:r>
          </a:p>
        </p:txBody>
      </p:sp>
    </p:spTree>
    <p:extLst>
      <p:ext uri="{BB962C8B-B14F-4D97-AF65-F5344CB8AC3E}">
        <p14:creationId xmlns:p14="http://schemas.microsoft.com/office/powerpoint/2010/main" val="174099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5" y="506209"/>
            <a:ext cx="8594649" cy="5845581"/>
          </a:xfrm>
          <a:prstGeom prst="rect">
            <a:avLst/>
          </a:prstGeom>
        </p:spPr>
      </p:pic>
    </p:spTree>
    <p:extLst>
      <p:ext uri="{BB962C8B-B14F-4D97-AF65-F5344CB8AC3E}">
        <p14:creationId xmlns:p14="http://schemas.microsoft.com/office/powerpoint/2010/main" val="166896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Google, Microsoft, Twitter</a:t>
            </a:r>
            <a:endParaRPr lang="en-US" dirty="0"/>
          </a:p>
        </p:txBody>
      </p:sp>
      <p:sp>
        <p:nvSpPr>
          <p:cNvPr id="4" name="Content Placeholder 3"/>
          <p:cNvSpPr>
            <a:spLocks noGrp="1"/>
          </p:cNvSpPr>
          <p:nvPr>
            <p:ph sz="half" idx="1"/>
          </p:nvPr>
        </p:nvSpPr>
        <p:spPr/>
        <p:txBody>
          <a:bodyPr/>
          <a:lstStyle/>
          <a:p>
            <a:r>
              <a:rPr lang="en-US" dirty="0" smtClean="0"/>
              <a:t>Collectively, Google, Facebook, Microsoft, and Twitter report receiving tens of thousands of requests for user data from the US government annually. </a:t>
            </a:r>
          </a:p>
          <a:p>
            <a:r>
              <a:rPr lang="en-US" dirty="0" smtClean="0"/>
              <a:t>In 2012, </a:t>
            </a:r>
            <a:r>
              <a:rPr lang="en-US" b="1" dirty="0" smtClean="0"/>
              <a:t>Google</a:t>
            </a:r>
            <a:r>
              <a:rPr lang="en-US" dirty="0" smtClean="0"/>
              <a:t> received more than </a:t>
            </a:r>
            <a:r>
              <a:rPr lang="en-US" b="1" dirty="0" smtClean="0"/>
              <a:t>16,400 requests </a:t>
            </a:r>
            <a:r>
              <a:rPr lang="en-US" dirty="0" smtClean="0"/>
              <a:t>covering </a:t>
            </a:r>
            <a:r>
              <a:rPr lang="en-US" b="1" dirty="0" smtClean="0"/>
              <a:t>31,000-plus user accounts</a:t>
            </a:r>
            <a:r>
              <a:rPr lang="en-US" dirty="0" smtClean="0"/>
              <a:t> from federal, state, and local authorities.</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52600"/>
            <a:ext cx="3886200" cy="3616583"/>
          </a:xfrm>
        </p:spPr>
      </p:pic>
      <p:sp>
        <p:nvSpPr>
          <p:cNvPr id="7" name="Rectangle 6"/>
          <p:cNvSpPr/>
          <p:nvPr/>
        </p:nvSpPr>
        <p:spPr>
          <a:xfrm>
            <a:off x="0" y="5943600"/>
            <a:ext cx="9144000" cy="830997"/>
          </a:xfrm>
          <a:prstGeom prst="rect">
            <a:avLst/>
          </a:prstGeom>
        </p:spPr>
        <p:txBody>
          <a:bodyPr wrap="square">
            <a:spAutoFit/>
          </a:bodyPr>
          <a:lstStyle/>
          <a:p>
            <a:r>
              <a:rPr lang="en-US" sz="1200" dirty="0" smtClean="0"/>
              <a:t>In 2013 Google asked permission to publish info about FISA requests</a:t>
            </a:r>
          </a:p>
          <a:p>
            <a:r>
              <a:rPr lang="en-US" sz="1200" dirty="0">
                <a:hlinkClick r:id="rId4"/>
              </a:rPr>
              <a:t>http://</a:t>
            </a:r>
            <a:r>
              <a:rPr lang="en-US" sz="1200" dirty="0" smtClean="0">
                <a:hlinkClick r:id="rId4"/>
              </a:rPr>
              <a:t>www.npr.org/blogs/thetwo-way/2013/06/11/190723995/google-asks-permission-to-publish-info-about-fisa-requests</a:t>
            </a:r>
            <a:endParaRPr lang="en-US" sz="1200" dirty="0" smtClean="0"/>
          </a:p>
          <a:p>
            <a:r>
              <a:rPr lang="en-US" sz="1200" dirty="0" smtClean="0"/>
              <a:t>Above chart includes </a:t>
            </a:r>
            <a:r>
              <a:rPr lang="en-US" sz="1200" dirty="0"/>
              <a:t>ALL requests, not just FISA. </a:t>
            </a:r>
            <a:endParaRPr lang="en-US" sz="1200" dirty="0" smtClean="0"/>
          </a:p>
          <a:p>
            <a:r>
              <a:rPr lang="en-US" sz="1200" dirty="0" smtClean="0"/>
              <a:t>Source</a:t>
            </a:r>
            <a:r>
              <a:rPr lang="en-US" sz="1200" dirty="0"/>
              <a:t>: </a:t>
            </a:r>
            <a:r>
              <a:rPr lang="en-US" sz="1200" dirty="0">
                <a:hlinkClick r:id="rId5"/>
              </a:rPr>
              <a:t>http://</a:t>
            </a:r>
            <a:r>
              <a:rPr lang="en-US" sz="1200" dirty="0" smtClean="0">
                <a:hlinkClick r:id="rId5"/>
              </a:rPr>
              <a:t>www.motherjones.com/politics/2013/06/google-microsoft-twitter-facebook-user-data-fisa-charts</a:t>
            </a:r>
            <a:r>
              <a:rPr lang="en-US" sz="1200" dirty="0" smtClean="0"/>
              <a:t> </a:t>
            </a:r>
            <a:endParaRPr lang="en-US" sz="1200" dirty="0"/>
          </a:p>
        </p:txBody>
      </p:sp>
    </p:spTree>
    <p:extLst>
      <p:ext uri="{BB962C8B-B14F-4D97-AF65-F5344CB8AC3E}">
        <p14:creationId xmlns:p14="http://schemas.microsoft.com/office/powerpoint/2010/main" val="1103898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Transparency Report</a:t>
            </a:r>
            <a:endParaRPr lang="en-US" dirty="0"/>
          </a:p>
        </p:txBody>
      </p:sp>
      <p:pic>
        <p:nvPicPr>
          <p:cNvPr id="7" name="Content Placeholder 6"/>
          <p:cNvPicPr>
            <a:picLocks noGrp="1" noChangeAspect="1"/>
          </p:cNvPicPr>
          <p:nvPr>
            <p:ph idx="1"/>
          </p:nvPr>
        </p:nvPicPr>
        <p:blipFill>
          <a:blip r:embed="rId3"/>
          <a:stretch>
            <a:fillRect/>
          </a:stretch>
        </p:blipFill>
        <p:spPr>
          <a:xfrm>
            <a:off x="1047671" y="1825625"/>
            <a:ext cx="7048658" cy="4351338"/>
          </a:xfrm>
          <a:prstGeom prst="rect">
            <a:avLst/>
          </a:prstGeom>
          <a:ln>
            <a:solidFill>
              <a:schemeClr val="accent1"/>
            </a:solidFill>
          </a:ln>
        </p:spPr>
      </p:pic>
      <p:sp>
        <p:nvSpPr>
          <p:cNvPr id="6" name="Rectangle 5"/>
          <p:cNvSpPr/>
          <p:nvPr/>
        </p:nvSpPr>
        <p:spPr>
          <a:xfrm>
            <a:off x="0" y="6477000"/>
            <a:ext cx="9144000" cy="369332"/>
          </a:xfrm>
          <a:prstGeom prst="rect">
            <a:avLst/>
          </a:prstGeom>
        </p:spPr>
        <p:txBody>
          <a:bodyPr wrap="square">
            <a:spAutoFit/>
          </a:bodyPr>
          <a:lstStyle/>
          <a:p>
            <a:r>
              <a:rPr lang="en-US" dirty="0"/>
              <a:t>Source: http://www.google.com/transparencyreport/</a:t>
            </a:r>
          </a:p>
        </p:txBody>
      </p:sp>
    </p:spTree>
    <p:extLst>
      <p:ext uri="{BB962C8B-B14F-4D97-AF65-F5344CB8AC3E}">
        <p14:creationId xmlns:p14="http://schemas.microsoft.com/office/powerpoint/2010/main" val="2212178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Transparency Report</a:t>
            </a:r>
            <a:endParaRPr lang="en-US" dirty="0"/>
          </a:p>
        </p:txBody>
      </p:sp>
      <p:sp>
        <p:nvSpPr>
          <p:cNvPr id="6" name="Rectangle 5"/>
          <p:cNvSpPr/>
          <p:nvPr/>
        </p:nvSpPr>
        <p:spPr>
          <a:xfrm>
            <a:off x="0" y="6477000"/>
            <a:ext cx="9144000" cy="369332"/>
          </a:xfrm>
          <a:prstGeom prst="rect">
            <a:avLst/>
          </a:prstGeom>
        </p:spPr>
        <p:txBody>
          <a:bodyPr wrap="square">
            <a:spAutoFit/>
          </a:bodyPr>
          <a:lstStyle/>
          <a:p>
            <a:r>
              <a:rPr lang="en-US" dirty="0"/>
              <a:t>Source: http://www.google.com/transparencyreport/</a:t>
            </a:r>
          </a:p>
        </p:txBody>
      </p:sp>
      <p:pic>
        <p:nvPicPr>
          <p:cNvPr id="5" name="Content Placeholder 4"/>
          <p:cNvPicPr>
            <a:picLocks noGrp="1" noChangeAspect="1"/>
          </p:cNvPicPr>
          <p:nvPr>
            <p:ph idx="1"/>
          </p:nvPr>
        </p:nvPicPr>
        <p:blipFill>
          <a:blip r:embed="rId3"/>
          <a:stretch>
            <a:fillRect/>
          </a:stretch>
        </p:blipFill>
        <p:spPr>
          <a:xfrm>
            <a:off x="859792" y="1825625"/>
            <a:ext cx="7424415" cy="4351338"/>
          </a:xfrm>
          <a:prstGeom prst="rect">
            <a:avLst/>
          </a:prstGeom>
        </p:spPr>
      </p:pic>
    </p:spTree>
    <p:extLst>
      <p:ext uri="{BB962C8B-B14F-4D97-AF65-F5344CB8AC3E}">
        <p14:creationId xmlns:p14="http://schemas.microsoft.com/office/powerpoint/2010/main" val="3198915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Lines from </a:t>
            </a:r>
            <a:r>
              <a:rPr lang="en-US" smtClean="0"/>
              <a:t>Citizen to Spy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13620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40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Internet surveillance?</a:t>
            </a:r>
          </a:p>
          <a:p>
            <a:r>
              <a:rPr lang="en-US" dirty="0" smtClean="0"/>
              <a:t>Why do we need Internet surveillance?</a:t>
            </a:r>
          </a:p>
          <a:p>
            <a:r>
              <a:rPr lang="en-US" dirty="0" smtClean="0"/>
              <a:t>Why control Internet surveillance?</a:t>
            </a:r>
          </a:p>
          <a:p>
            <a:r>
              <a:rPr lang="en-US" dirty="0" smtClean="0"/>
              <a:t>What are search warrants?</a:t>
            </a:r>
          </a:p>
          <a:p>
            <a:r>
              <a:rPr lang="en-US" dirty="0" smtClean="0"/>
              <a:t>When are warrants “warranted”?</a:t>
            </a:r>
          </a:p>
          <a:p>
            <a:pPr lvl="1"/>
            <a:r>
              <a:rPr lang="en-US" dirty="0" smtClean="0"/>
              <a:t>Stingrays – warrantless wiretapping</a:t>
            </a:r>
          </a:p>
          <a:p>
            <a:pPr lvl="1"/>
            <a:r>
              <a:rPr lang="en-US" dirty="0" smtClean="0"/>
              <a:t>Metadata and </a:t>
            </a:r>
            <a:r>
              <a:rPr lang="en-US" dirty="0" err="1" smtClean="0"/>
              <a:t>gmail</a:t>
            </a:r>
            <a:r>
              <a:rPr lang="en-US" dirty="0" smtClean="0"/>
              <a:t> – secret warrants</a:t>
            </a:r>
          </a:p>
          <a:p>
            <a:pPr lvl="1"/>
            <a:r>
              <a:rPr lang="en-US" dirty="0" smtClean="0"/>
              <a:t>Storage of surveillance data – information collected from searches, warrant or no</a:t>
            </a:r>
          </a:p>
          <a:p>
            <a:pPr lvl="1"/>
            <a:r>
              <a:rPr lang="en-US" dirty="0" smtClean="0"/>
              <a:t>FISA and EO 12333 – easy warrants</a:t>
            </a:r>
          </a:p>
          <a:p>
            <a:r>
              <a:rPr lang="en-US" dirty="0" smtClean="0"/>
              <a:t>Google, Microsoft, Twitter</a:t>
            </a:r>
          </a:p>
          <a:p>
            <a:r>
              <a:rPr lang="en-US" dirty="0" smtClean="0"/>
              <a:t>Closing Questions (not closing answers!)</a:t>
            </a:r>
          </a:p>
          <a:p>
            <a:endParaRPr lang="en-US" dirty="0" smtClean="0"/>
          </a:p>
          <a:p>
            <a:endParaRPr lang="en-US" dirty="0" smtClean="0"/>
          </a:p>
          <a:p>
            <a:endParaRPr lang="en-US" dirty="0"/>
          </a:p>
        </p:txBody>
      </p:sp>
    </p:spTree>
    <p:extLst>
      <p:ext uri="{BB962C8B-B14F-4D97-AF65-F5344CB8AC3E}">
        <p14:creationId xmlns:p14="http://schemas.microsoft.com/office/powerpoint/2010/main" val="3729028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Questions</a:t>
            </a:r>
            <a:endParaRPr lang="en-US" dirty="0"/>
          </a:p>
        </p:txBody>
      </p:sp>
      <p:sp>
        <p:nvSpPr>
          <p:cNvPr id="5" name="Content Placeholder 4"/>
          <p:cNvSpPr>
            <a:spLocks noGrp="1"/>
          </p:cNvSpPr>
          <p:nvPr>
            <p:ph idx="1"/>
          </p:nvPr>
        </p:nvSpPr>
        <p:spPr/>
        <p:txBody>
          <a:bodyPr/>
          <a:lstStyle/>
          <a:p>
            <a:r>
              <a:rPr lang="en-US" dirty="0" smtClean="0"/>
              <a:t>How do we maximize defenses against threats while minimizing overreach or other abuse by the authorities we empower? </a:t>
            </a:r>
          </a:p>
          <a:p>
            <a:r>
              <a:rPr lang="en-US" dirty="0"/>
              <a:t>S</a:t>
            </a:r>
            <a:r>
              <a:rPr lang="en-US" dirty="0" smtClean="0"/>
              <a:t>hould law enforcement use laws to advance their own positions, against criminals, </a:t>
            </a:r>
            <a:r>
              <a:rPr lang="en-US" i="1" dirty="0" smtClean="0"/>
              <a:t>and</a:t>
            </a:r>
            <a:r>
              <a:rPr lang="en-US" dirty="0" smtClean="0"/>
              <a:t> against citizens or policymakers who attempt to limit their powers?</a:t>
            </a:r>
          </a:p>
          <a:p>
            <a:r>
              <a:rPr lang="en-US" dirty="0" smtClean="0"/>
              <a:t>Should businesses be forced to perform (</a:t>
            </a:r>
            <a:r>
              <a:rPr lang="en-US" b="1" dirty="0" smtClean="0"/>
              <a:t>and pay for</a:t>
            </a:r>
            <a:r>
              <a:rPr lang="en-US" dirty="0" smtClean="0"/>
              <a:t>) surveillance and maintain the recordkeeping?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Internet Surveillance?</a:t>
            </a:r>
            <a:endParaRPr lang="en-US" dirty="0"/>
          </a:p>
        </p:txBody>
      </p:sp>
      <p:sp>
        <p:nvSpPr>
          <p:cNvPr id="3" name="Content Placeholder 2"/>
          <p:cNvSpPr>
            <a:spLocks noGrp="1"/>
          </p:cNvSpPr>
          <p:nvPr>
            <p:ph idx="1"/>
          </p:nvPr>
        </p:nvSpPr>
        <p:spPr/>
        <p:txBody>
          <a:bodyPr/>
          <a:lstStyle/>
          <a:p>
            <a:r>
              <a:rPr lang="en-US" dirty="0" smtClean="0"/>
              <a:t>Surveillance</a:t>
            </a:r>
            <a:endParaRPr lang="en-US" dirty="0"/>
          </a:p>
          <a:p>
            <a:pPr lvl="1"/>
            <a:r>
              <a:rPr lang="en-US" dirty="0" smtClean="0"/>
              <a:t>to watch over – paying close attention to personal details </a:t>
            </a:r>
            <a:r>
              <a:rPr lang="en-US" b="1" dirty="0" smtClean="0"/>
              <a:t>for the purpose of influencing, managing or controlling those under inspection or scrutiny</a:t>
            </a:r>
            <a:r>
              <a:rPr lang="en-US" dirty="0" smtClean="0"/>
              <a:t> (Lyon)</a:t>
            </a:r>
          </a:p>
          <a:p>
            <a:pPr lvl="1"/>
            <a:r>
              <a:rPr lang="en-US" dirty="0" smtClean="0"/>
              <a:t>Purposeful, routine, systematic, focused attention paid to personal details </a:t>
            </a:r>
            <a:r>
              <a:rPr lang="en-US" b="1" dirty="0" smtClean="0"/>
              <a:t>for the sake of control, entitlement, management, influence or protection</a:t>
            </a:r>
            <a:r>
              <a:rPr lang="en-US" dirty="0" smtClean="0"/>
              <a:t> (OIC report 2006)</a:t>
            </a:r>
          </a:p>
          <a:p>
            <a:r>
              <a:rPr lang="en-US" dirty="0" smtClean="0"/>
              <a:t>Internet surveillance</a:t>
            </a:r>
          </a:p>
          <a:p>
            <a:pPr lvl="1"/>
            <a:r>
              <a:rPr lang="en-US" b="1" dirty="0" smtClean="0"/>
              <a:t>Communications Assistance For Law Enforcement Act</a:t>
            </a:r>
            <a:r>
              <a:rPr lang="en-US" dirty="0" smtClean="0"/>
              <a:t>, mandates that </a:t>
            </a:r>
            <a:r>
              <a:rPr lang="en-US" b="1" dirty="0" smtClean="0">
                <a:solidFill>
                  <a:srgbClr val="FF0000"/>
                </a:solidFill>
              </a:rPr>
              <a:t>all phone calls and broadband internet traffic (emails, web traffic, instant messaging, etc.) be available for unimpeded, real-time monitoring by Federal law enforcement agencies </a:t>
            </a:r>
            <a:r>
              <a:rPr lang="en-US" dirty="0" smtClean="0"/>
              <a:t>(</a:t>
            </a:r>
            <a:r>
              <a:rPr lang="en-US" dirty="0" smtClean="0">
                <a:hlinkClick r:id="rId2"/>
              </a:rPr>
              <a:t>Wikipedia</a:t>
            </a:r>
            <a:r>
              <a:rPr lang="en-US" dirty="0" smtClean="0"/>
              <a:t>)</a:t>
            </a:r>
          </a:p>
          <a:p>
            <a:pPr lvl="1"/>
            <a:r>
              <a:rPr lang="en-US" dirty="0" smtClean="0"/>
              <a:t>Surveillance is not the same as censorship (but monitoring may change behavior)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Internet Surveillance?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Prevent future attacks</a:t>
            </a:r>
          </a:p>
          <a:p>
            <a:pPr lvl="1"/>
            <a:r>
              <a:rPr lang="en-US" dirty="0" smtClean="0"/>
              <a:t>9/11 attack: 2996 dead, 2977 injured</a:t>
            </a:r>
          </a:p>
          <a:p>
            <a:pPr lvl="1"/>
            <a:r>
              <a:rPr lang="en-US" dirty="0" smtClean="0"/>
              <a:t>Enacted USA Patriot Act of 2001</a:t>
            </a:r>
          </a:p>
          <a:p>
            <a:pPr lvl="1"/>
            <a:r>
              <a:rPr lang="en-US" dirty="0" smtClean="0"/>
              <a:t>Justifies government authorities’ internet surveillance</a:t>
            </a:r>
          </a:p>
          <a:p>
            <a:r>
              <a:rPr lang="en-US" dirty="0" smtClean="0"/>
              <a:t>Would NSA surveillance have stopped 9/11?</a:t>
            </a:r>
          </a:p>
          <a:p>
            <a:pPr lvl="1"/>
            <a:r>
              <a:rPr lang="en-US" dirty="0" smtClean="0"/>
              <a:t>No: </a:t>
            </a:r>
            <a:r>
              <a:rPr lang="en-US" dirty="0" smtClean="0">
                <a:hlinkClick r:id="rId2"/>
              </a:rPr>
              <a:t>CNN</a:t>
            </a:r>
            <a:r>
              <a:rPr lang="en-US" dirty="0" smtClean="0"/>
              <a:t>, 2013</a:t>
            </a:r>
          </a:p>
          <a:p>
            <a:pPr lvl="1"/>
            <a:r>
              <a:rPr lang="en-US" dirty="0" smtClean="0"/>
              <a:t>Maybe: </a:t>
            </a:r>
            <a:r>
              <a:rPr lang="en-US" dirty="0" smtClean="0">
                <a:hlinkClick r:id="rId3"/>
              </a:rPr>
              <a:t>CBS News</a:t>
            </a:r>
            <a:r>
              <a:rPr lang="en-US" dirty="0" smtClean="0"/>
              <a:t>, 2013</a:t>
            </a:r>
          </a:p>
          <a:p>
            <a:r>
              <a:rPr lang="en-US" dirty="0" smtClean="0"/>
              <a:t>Threats</a:t>
            </a:r>
          </a:p>
          <a:p>
            <a:pPr lvl="1"/>
            <a:r>
              <a:rPr lang="en-US" dirty="0" smtClean="0"/>
              <a:t>Terrorism, war (direct attacks, </a:t>
            </a:r>
            <a:r>
              <a:rPr lang="en-US" dirty="0" err="1" smtClean="0"/>
              <a:t>comms</a:t>
            </a:r>
            <a:r>
              <a:rPr lang="en-US" dirty="0" smtClean="0"/>
              <a:t>)</a:t>
            </a:r>
          </a:p>
          <a:p>
            <a:pPr lvl="1"/>
            <a:r>
              <a:rPr lang="en-US" dirty="0" smtClean="0"/>
              <a:t>Child pornography</a:t>
            </a:r>
          </a:p>
          <a:p>
            <a:pPr lvl="1"/>
            <a:r>
              <a:rPr lang="en-US" dirty="0" smtClean="0"/>
              <a:t>Stalking, bullying, harassment</a:t>
            </a:r>
          </a:p>
          <a:p>
            <a:pPr lvl="1"/>
            <a:r>
              <a:rPr lang="en-US" dirty="0" smtClean="0"/>
              <a:t>Drugs (</a:t>
            </a:r>
            <a:r>
              <a:rPr lang="en-US" dirty="0" err="1" smtClean="0"/>
              <a:t>esp</a:t>
            </a:r>
            <a:r>
              <a:rPr lang="en-US" dirty="0" smtClean="0"/>
              <a:t>: Silk Road), money laundering</a:t>
            </a:r>
          </a:p>
          <a:p>
            <a:pPr lvl="1"/>
            <a:r>
              <a:rPr lang="en-US" dirty="0" smtClean="0"/>
              <a:t>Identity theft/fraud (</a:t>
            </a:r>
            <a:r>
              <a:rPr lang="en-US" dirty="0" err="1" smtClean="0"/>
              <a:t>esp</a:t>
            </a:r>
            <a:r>
              <a:rPr lang="en-US" dirty="0" smtClean="0"/>
              <a:t>: credit cards)</a:t>
            </a:r>
          </a:p>
          <a:p>
            <a:pPr lvl="1"/>
            <a:r>
              <a:rPr lang="en-US" dirty="0" smtClean="0"/>
              <a:t>Intellectual property/piracy (</a:t>
            </a:r>
            <a:r>
              <a:rPr lang="en-US" dirty="0" err="1" smtClean="0"/>
              <a:t>esp</a:t>
            </a:r>
            <a:r>
              <a:rPr lang="en-US" dirty="0" smtClean="0"/>
              <a:t>: music)</a:t>
            </a:r>
          </a:p>
          <a:p>
            <a:pPr lvl="1"/>
            <a:r>
              <a:rPr lang="en-US" dirty="0" smtClean="0"/>
              <a:t>Pranking, overreach (</a:t>
            </a:r>
            <a:r>
              <a:rPr lang="en-US" dirty="0" smtClean="0">
                <a:hlinkClick r:id="rId4"/>
              </a:rPr>
              <a:t>Washington Post</a:t>
            </a:r>
            <a:r>
              <a:rPr lang="en-US" dirty="0" smtClean="0"/>
              <a:t>, 2013): Andrew </a:t>
            </a:r>
            <a:r>
              <a:rPr lang="en-US" dirty="0" err="1" smtClean="0"/>
              <a:t>Auernheimer</a:t>
            </a:r>
            <a:r>
              <a:rPr lang="en-US" dirty="0" smtClean="0"/>
              <a:t>, Matthew Keys, Aaron Swartz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Control Internet Surveillance?</a:t>
            </a:r>
            <a:endParaRPr lang="en-US" dirty="0"/>
          </a:p>
        </p:txBody>
      </p:sp>
      <p:sp>
        <p:nvSpPr>
          <p:cNvPr id="3" name="Content Placeholder 2"/>
          <p:cNvSpPr>
            <a:spLocks noGrp="1"/>
          </p:cNvSpPr>
          <p:nvPr>
            <p:ph idx="1"/>
          </p:nvPr>
        </p:nvSpPr>
        <p:spPr/>
        <p:txBody>
          <a:bodyPr/>
          <a:lstStyle/>
          <a:p>
            <a:r>
              <a:rPr lang="en-US" dirty="0" smtClean="0"/>
              <a:t>Governmental checks and balances</a:t>
            </a:r>
          </a:p>
          <a:p>
            <a:pPr lvl="1"/>
            <a:r>
              <a:rPr lang="en-US" b="1" dirty="0" smtClean="0"/>
              <a:t>If angels were to govern men, neither external nor internal controls on government would be necessary. </a:t>
            </a:r>
            <a:r>
              <a:rPr lang="en-US" dirty="0" smtClean="0">
                <a:hlinkClick r:id="rId2"/>
              </a:rPr>
              <a:t>James Madison </a:t>
            </a:r>
            <a:r>
              <a:rPr lang="en-US" dirty="0" smtClean="0"/>
              <a:t>(The Federalist No. 51, 1788)</a:t>
            </a:r>
          </a:p>
          <a:p>
            <a:pPr lvl="1"/>
            <a:r>
              <a:rPr lang="en-US" dirty="0" smtClean="0"/>
              <a:t>Most anything used for a good purpose can also be used for a bad purpose. Most anything controlled by good guys can be commandeered (or hacked) and used by bad guys.  </a:t>
            </a:r>
            <a:endParaRPr lang="en-US" dirty="0"/>
          </a:p>
          <a:p>
            <a:r>
              <a:rPr lang="en-US" dirty="0" smtClean="0"/>
              <a:t>If surveillance is not dangerous, should citizens monitor government officials? (If citizens can monitor law enforcement, so can crooks.)</a:t>
            </a:r>
          </a:p>
          <a:p>
            <a:pPr lvl="1"/>
            <a:r>
              <a:rPr lang="en-US" dirty="0" smtClean="0"/>
              <a:t>People v. </a:t>
            </a:r>
            <a:r>
              <a:rPr lang="en-US" dirty="0" err="1" smtClean="0"/>
              <a:t>Melongo</a:t>
            </a:r>
            <a:r>
              <a:rPr lang="en-US" dirty="0" smtClean="0"/>
              <a:t> (</a:t>
            </a:r>
            <a:r>
              <a:rPr lang="en-US" dirty="0" smtClean="0">
                <a:hlinkClick r:id="rId3"/>
              </a:rPr>
              <a:t>AP</a:t>
            </a:r>
            <a:r>
              <a:rPr lang="en-US" dirty="0" smtClean="0"/>
              <a:t>, 2014): For recording a phone call </a:t>
            </a:r>
            <a:r>
              <a:rPr lang="en-US" dirty="0" err="1" smtClean="0"/>
              <a:t>Melongo</a:t>
            </a:r>
            <a:r>
              <a:rPr lang="en-US" dirty="0" smtClean="0"/>
              <a:t> spent 2 years in jail and then case was dismissed</a:t>
            </a:r>
          </a:p>
          <a:p>
            <a:pPr lvl="1"/>
            <a:r>
              <a:rPr lang="en-US" dirty="0" smtClean="0"/>
              <a:t>Boston police resist being monitored by GPS tracking devices (</a:t>
            </a:r>
            <a:r>
              <a:rPr lang="en-US" dirty="0" smtClean="0">
                <a:hlinkClick r:id="rId4"/>
              </a:rPr>
              <a:t>Boston Globe</a:t>
            </a:r>
            <a:r>
              <a:rPr lang="en-US" dirty="0" smtClean="0"/>
              <a:t>, 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Search Warrants?</a:t>
            </a:r>
            <a:endParaRPr lang="en-US" dirty="0"/>
          </a:p>
        </p:txBody>
      </p:sp>
      <p:sp>
        <p:nvSpPr>
          <p:cNvPr id="3" name="Content Placeholder 2"/>
          <p:cNvSpPr>
            <a:spLocks noGrp="1"/>
          </p:cNvSpPr>
          <p:nvPr>
            <p:ph idx="1"/>
          </p:nvPr>
        </p:nvSpPr>
        <p:spPr/>
        <p:txBody>
          <a:bodyPr/>
          <a:lstStyle/>
          <a:p>
            <a:r>
              <a:rPr lang="en-US" dirty="0" smtClean="0"/>
              <a:t>A search warrant is </a:t>
            </a:r>
            <a:r>
              <a:rPr lang="en-US" b="1" dirty="0" smtClean="0"/>
              <a:t>an order signed by a judge </a:t>
            </a:r>
            <a:r>
              <a:rPr lang="en-US" dirty="0" smtClean="0"/>
              <a:t>that authorizes police officers to search for </a:t>
            </a:r>
            <a:r>
              <a:rPr lang="en-US" b="1" dirty="0" smtClean="0"/>
              <a:t>specific objects or materials at a definite location</a:t>
            </a:r>
            <a:r>
              <a:rPr lang="en-US" dirty="0" smtClean="0"/>
              <a:t>. For example, a warrant may authorize the search of "the single-dwelling premises at 11359 Happy Glade Avenue” and direct the police to search for and seize "cash, betting slips, record books, and every other means used in connection with placing bets on horses.“ (</a:t>
            </a:r>
            <a:r>
              <a:rPr lang="en-US" dirty="0" smtClean="0">
                <a:hlinkClick r:id="rId2"/>
              </a:rPr>
              <a:t>Nolo</a:t>
            </a:r>
            <a:r>
              <a:rPr lang="en-US" dirty="0" smtClean="0"/>
              <a:t>)</a:t>
            </a:r>
          </a:p>
          <a:p>
            <a:r>
              <a:rPr lang="en-US" dirty="0"/>
              <a:t>Over the years, courts have defined a number of </a:t>
            </a:r>
            <a:r>
              <a:rPr lang="en-US" b="1" dirty="0"/>
              <a:t>situations in which a search warrant isn't necessary</a:t>
            </a:r>
            <a:r>
              <a:rPr lang="en-US" dirty="0"/>
              <a:t>, either because the search is reasonable under the circumstances or because, due to a lack of a reasonable </a:t>
            </a:r>
            <a:r>
              <a:rPr lang="en-US" b="1" dirty="0"/>
              <a:t>expectation of privacy</a:t>
            </a:r>
            <a:r>
              <a:rPr lang="en-US" dirty="0"/>
              <a:t>, the </a:t>
            </a:r>
            <a:r>
              <a:rPr lang="en-US" b="1" dirty="0"/>
              <a:t>Fourth Amendment </a:t>
            </a:r>
            <a:r>
              <a:rPr lang="en-US" dirty="0"/>
              <a:t>doesn't apply at all</a:t>
            </a:r>
            <a:r>
              <a:rPr lang="en-US" dirty="0" smtClean="0"/>
              <a:t>. (</a:t>
            </a:r>
            <a:r>
              <a:rPr lang="en-US" dirty="0" smtClean="0">
                <a:hlinkClick r:id="rId2"/>
              </a:rPr>
              <a:t>Nolo</a:t>
            </a:r>
            <a:r>
              <a:rPr lang="en-US" dirty="0" smtClean="0"/>
              <a:t>)</a:t>
            </a:r>
          </a:p>
          <a:p>
            <a:endParaRPr lang="en-US" dirty="0"/>
          </a:p>
        </p:txBody>
      </p:sp>
    </p:spTree>
    <p:extLst>
      <p:ext uri="{BB962C8B-B14F-4D97-AF65-F5344CB8AC3E}">
        <p14:creationId xmlns:p14="http://schemas.microsoft.com/office/powerpoint/2010/main" val="33844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are Warrants “Warranted”?</a:t>
            </a:r>
            <a:endParaRPr lang="en-US" dirty="0"/>
          </a:p>
        </p:txBody>
      </p:sp>
      <p:sp>
        <p:nvSpPr>
          <p:cNvPr id="3" name="Content Placeholder 2"/>
          <p:cNvSpPr>
            <a:spLocks noGrp="1"/>
          </p:cNvSpPr>
          <p:nvPr>
            <p:ph idx="1"/>
          </p:nvPr>
        </p:nvSpPr>
        <p:spPr/>
        <p:txBody>
          <a:bodyPr/>
          <a:lstStyle/>
          <a:p>
            <a:r>
              <a:rPr lang="en-US" dirty="0" smtClean="0"/>
              <a:t>Stingrays – warrantless wiretapping</a:t>
            </a:r>
          </a:p>
          <a:p>
            <a:r>
              <a:rPr lang="en-US" dirty="0" smtClean="0"/>
              <a:t>Metadata and </a:t>
            </a:r>
            <a:r>
              <a:rPr lang="en-US" dirty="0" err="1" smtClean="0"/>
              <a:t>gmail</a:t>
            </a:r>
            <a:r>
              <a:rPr lang="en-US" dirty="0" smtClean="0"/>
              <a:t> – secret warrants</a:t>
            </a:r>
          </a:p>
          <a:p>
            <a:r>
              <a:rPr lang="en-US" dirty="0" smtClean="0"/>
              <a:t>Storage of surveillance data – information collected from searches, warrant or no</a:t>
            </a:r>
          </a:p>
          <a:p>
            <a:r>
              <a:rPr lang="en-US" dirty="0" smtClean="0"/>
              <a:t>FISA and EO 12333 – easy warrants</a:t>
            </a:r>
          </a:p>
          <a:p>
            <a:pPr lvl="1"/>
            <a:endParaRPr lang="en-US" dirty="0"/>
          </a:p>
        </p:txBody>
      </p:sp>
    </p:spTree>
    <p:extLst>
      <p:ext uri="{BB962C8B-B14F-4D97-AF65-F5344CB8AC3E}">
        <p14:creationId xmlns:p14="http://schemas.microsoft.com/office/powerpoint/2010/main" val="208465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Stingrays</a:t>
            </a:r>
            <a:endParaRPr lang="en-US" dirty="0"/>
          </a:p>
        </p:txBody>
      </p:sp>
      <p:pic>
        <p:nvPicPr>
          <p:cNvPr id="4" name="Content Placeholder 3"/>
          <p:cNvPicPr>
            <a:picLocks noGrp="1" noChangeAspect="1"/>
          </p:cNvPicPr>
          <p:nvPr>
            <p:ph idx="1"/>
          </p:nvPr>
        </p:nvPicPr>
        <p:blipFill>
          <a:blip r:embed="rId2"/>
          <a:stretch>
            <a:fillRect/>
          </a:stretch>
        </p:blipFill>
        <p:spPr>
          <a:xfrm>
            <a:off x="-9169" y="1981200"/>
            <a:ext cx="9165465" cy="4648200"/>
          </a:xfrm>
          <a:prstGeom prst="rect">
            <a:avLst/>
          </a:prstGeom>
        </p:spPr>
      </p:pic>
    </p:spTree>
    <p:extLst>
      <p:ext uri="{BB962C8B-B14F-4D97-AF65-F5344CB8AC3E}">
        <p14:creationId xmlns:p14="http://schemas.microsoft.com/office/powerpoint/2010/main" val="58264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ingray_wsj.jpg"/>
          <p:cNvPicPr>
            <a:picLocks noGrp="1" noChangeAspect="1"/>
          </p:cNvPicPr>
          <p:nvPr>
            <p:ph idx="4294967295"/>
          </p:nvPr>
        </p:nvPicPr>
        <p:blipFill>
          <a:blip r:embed="rId3" cstate="print"/>
          <a:stretch>
            <a:fillRect/>
          </a:stretch>
        </p:blipFill>
        <p:spPr>
          <a:xfrm>
            <a:off x="838200" y="-36513"/>
            <a:ext cx="7502525" cy="6894513"/>
          </a:xfrm>
        </p:spPr>
      </p:pic>
      <p:sp>
        <p:nvSpPr>
          <p:cNvPr id="5" name="Rectangle 4"/>
          <p:cNvSpPr/>
          <p:nvPr/>
        </p:nvSpPr>
        <p:spPr>
          <a:xfrm rot="16200000">
            <a:off x="5530334" y="3290500"/>
            <a:ext cx="6858000" cy="276999"/>
          </a:xfrm>
          <a:prstGeom prst="rect">
            <a:avLst/>
          </a:prstGeom>
        </p:spPr>
        <p:txBody>
          <a:bodyPr wrap="square">
            <a:spAutoFit/>
          </a:bodyPr>
          <a:lstStyle/>
          <a:p>
            <a:pPr algn="ctr"/>
            <a:r>
              <a:rPr lang="en-US" sz="1200" dirty="0" smtClean="0"/>
              <a:t>Image source: http://warrantless.org/2014/09/pd-hack/#more-1713</a:t>
            </a:r>
            <a:endParaRPr lang="en-US" sz="1200" dirty="0"/>
          </a:p>
        </p:txBody>
      </p:sp>
      <p:sp>
        <p:nvSpPr>
          <p:cNvPr id="6" name="Rectangle 5"/>
          <p:cNvSpPr/>
          <p:nvPr/>
        </p:nvSpPr>
        <p:spPr>
          <a:xfrm>
            <a:off x="228600" y="26670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Stingrays can be used to intercept and monitor calls.</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TotalTime>
  <Words>1118</Words>
  <Application>Microsoft Office PowerPoint</Application>
  <PresentationFormat>On-screen Show (4:3)</PresentationFormat>
  <Paragraphs>96</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Internet Surveillance</vt:lpstr>
      <vt:lpstr>Agenda</vt:lpstr>
      <vt:lpstr>What is Internet Surveillance?</vt:lpstr>
      <vt:lpstr>Why Internet Surveillance?</vt:lpstr>
      <vt:lpstr>Why Control Internet Surveillance?</vt:lpstr>
      <vt:lpstr>What are Search Warrants?</vt:lpstr>
      <vt:lpstr>When are Warrants “Warranted”?</vt:lpstr>
      <vt:lpstr>Stingrays</vt:lpstr>
      <vt:lpstr>PowerPoint Presentation</vt:lpstr>
      <vt:lpstr>PowerPoint Presentation</vt:lpstr>
      <vt:lpstr>PowerPoint Presentation</vt:lpstr>
      <vt:lpstr>FISA and EO 12333</vt:lpstr>
      <vt:lpstr>PowerPoint Presentation</vt:lpstr>
      <vt:lpstr>What is the FISA Court?</vt:lpstr>
      <vt:lpstr>PowerPoint Presentation</vt:lpstr>
      <vt:lpstr>Google, Microsoft, Twitter</vt:lpstr>
      <vt:lpstr>Google Transparency Report</vt:lpstr>
      <vt:lpstr>Google Transparency Report</vt:lpstr>
      <vt:lpstr>Crossing Lines from Citizen to Spy</vt:lpstr>
      <vt:lpstr>Closing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Surveillance</dc:title>
  <dc:creator>George</dc:creator>
  <cp:lastModifiedBy>George P. Corser</cp:lastModifiedBy>
  <cp:revision>20</cp:revision>
  <dcterms:created xsi:type="dcterms:W3CDTF">2015-02-04T05:33:59Z</dcterms:created>
  <dcterms:modified xsi:type="dcterms:W3CDTF">2015-02-04T21:11:31Z</dcterms:modified>
</cp:coreProperties>
</file>